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2" r:id="rId5"/>
    <p:sldId id="263" r:id="rId6"/>
    <p:sldId id="264" r:id="rId7"/>
    <p:sldId id="267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99FF"/>
    <a:srgbClr val="333399"/>
    <a:srgbClr val="5943AB"/>
    <a:srgbClr val="FFFFFF"/>
    <a:srgbClr val="EEEDEF"/>
    <a:srgbClr val="D9EDE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64" autoAdjust="0"/>
  </p:normalViewPr>
  <p:slideViewPr>
    <p:cSldViewPr>
      <p:cViewPr varScale="1">
        <p:scale>
          <a:sx n="27" d="100"/>
          <a:sy n="27" d="100"/>
        </p:scale>
        <p:origin x="-36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C266A8-DB2D-4106-8FD6-24F5E2958E22}" type="datetimeFigureOut">
              <a:rPr lang="es-ES"/>
              <a:pPr>
                <a:defRPr/>
              </a:pPr>
              <a:t>09/04/2013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CCD312-A654-485B-A7AA-C25B9A88A4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8203EC-39F3-4C51-B6C7-0E24A9D707A6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6F6034-55C3-448A-9B59-CFC884804844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4B6D5-0B5D-416C-B4FC-1FFC6F5588DD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2FED-73C3-419C-B80E-308AE2AE1D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0E28-43E6-409C-9022-F4D3927961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81E5C-C2CD-4F17-B47F-0330C00D78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6B80-8DC1-43FB-8AB6-B62BF879A5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F4497-458A-49D9-BBE5-D6DAB157AC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85F91-0AE3-4A8F-B2EE-943E9159F1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A4274-2931-4CC3-869B-BD7E1FE9B4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522A7-9722-4169-9C1F-6AEAF27FCE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6C65-4FAC-4739-BD8C-26C779D846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5B5C-09A7-466F-AEA2-554A51CD67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B164-E9DE-4A5C-AC7D-84E0ABEC8A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15A7B9-40F4-458C-B2A3-891051B021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.34.110.43:457/web-mc/mc1spa.htm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hyperlink" Target="http://www.rcumariacristina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rcumariacristina.com/esp_pv/general.php?idApa=269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074" name="Picture 2" descr="IM0001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23850" y="1557338"/>
              <a:ext cx="6221413" cy="161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244966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latin typeface="Comic Sans MS"/>
                </a:rPr>
                <a:t>Guía de recursos </a:t>
              </a:r>
            </a:p>
            <a:p>
              <a:pPr algn="ctr"/>
              <a:r>
                <a:rPr lang="es-ES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244966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latin typeface="Comic Sans MS"/>
                </a:rPr>
                <a:t>de la Biblioteca</a:t>
              </a: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0" y="4630738"/>
              <a:ext cx="9144000" cy="2227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t"/>
              <a:r>
                <a:rPr lang="es-ES" sz="2800">
                  <a:solidFill>
                    <a:srgbClr val="244966"/>
                  </a:solidFill>
                  <a:latin typeface="Comic Sans MS" pitchFamily="66" charset="0"/>
                  <a:cs typeface="Arial" charset="0"/>
                </a:rPr>
                <a:t>Concebida como unidad de apoyo a la docencia y creada en 1892, la Biblioteca, ubicada  en un edificio histórico rehabilitado en 1993, está dotada de los medios materiales y técnicos más avanzados.</a:t>
              </a:r>
            </a:p>
            <a:p>
              <a:pPr algn="ctr"/>
              <a:endParaRPr lang="es-ES" sz="2800">
                <a:solidFill>
                  <a:srgbClr val="244966"/>
                </a:solidFill>
                <a:latin typeface="Comic Sans MS" pitchFamily="66" charset="0"/>
              </a:endParaRPr>
            </a:p>
          </p:txBody>
        </p:sp>
        <p:pic>
          <p:nvPicPr>
            <p:cNvPr id="205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77050" y="0"/>
              <a:ext cx="2266950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0" y="-458788"/>
            <a:ext cx="9144000" cy="7100888"/>
            <a:chOff x="0" y="-458788"/>
            <a:chExt cx="9144000" cy="7100888"/>
          </a:xfrm>
        </p:grpSpPr>
        <p:pic>
          <p:nvPicPr>
            <p:cNvPr id="4100" name="Picture 4" descr="IM0001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-458788"/>
              <a:ext cx="9144000" cy="7100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11188" y="476250"/>
              <a:ext cx="4705350" cy="5715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2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244966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latin typeface="Comic Sans MS"/>
                </a:rPr>
                <a:t>Instalaciones y servicios</a:t>
              </a:r>
            </a:p>
          </p:txBody>
        </p:sp>
        <p:sp>
          <p:nvSpPr>
            <p:cNvPr id="3076" name="Text Box 6"/>
            <p:cNvSpPr txBox="1">
              <a:spLocks noChangeArrowheads="1"/>
            </p:cNvSpPr>
            <p:nvPr/>
          </p:nvSpPr>
          <p:spPr bwMode="auto">
            <a:xfrm>
              <a:off x="1547813" y="2420938"/>
              <a:ext cx="49672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3077" name="Rectangle 8"/>
            <p:cNvSpPr>
              <a:spLocks noChangeArrowheads="1"/>
            </p:cNvSpPr>
            <p:nvPr/>
          </p:nvSpPr>
          <p:spPr bwMode="auto">
            <a:xfrm>
              <a:off x="323850" y="1484313"/>
              <a:ext cx="8424863" cy="264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ES" sz="2400" dirty="0">
                  <a:solidFill>
                    <a:srgbClr val="002649"/>
                  </a:solidFill>
                  <a:latin typeface="Comic Sans MS" pitchFamily="66" charset="0"/>
                </a:rPr>
                <a:t>Hay dos salas de lectura de “Libre acceso”, donde, además de las obras de referencia y las publicaciones periódicas, se encuentran los fondos de Derecho y Economía y Quiropráctica.</a:t>
              </a:r>
            </a:p>
            <a:p>
              <a:pPr>
                <a:buFontTx/>
                <a:buChar char="•"/>
              </a:pPr>
              <a:r>
                <a:rPr lang="es-ES" sz="2400" dirty="0">
                  <a:solidFill>
                    <a:srgbClr val="002649"/>
                  </a:solidFill>
                  <a:latin typeface="Comic Sans MS" pitchFamily="66" charset="0"/>
                </a:rPr>
                <a:t>La zona de depósitos contiene las publicaciones especializadas anteriores a 1980 y las obras pertenecientes al resto de las materias</a:t>
              </a:r>
            </a:p>
          </p:txBody>
        </p:sp>
        <p:sp>
          <p:nvSpPr>
            <p:cNvPr id="3078" name="Text Box 9"/>
            <p:cNvSpPr txBox="1">
              <a:spLocks noChangeArrowheads="1"/>
            </p:cNvSpPr>
            <p:nvPr/>
          </p:nvSpPr>
          <p:spPr bwMode="auto">
            <a:xfrm>
              <a:off x="900113" y="4581525"/>
              <a:ext cx="7115175" cy="1562100"/>
            </a:xfrm>
            <a:prstGeom prst="rect">
              <a:avLst/>
            </a:prstGeom>
            <a:solidFill>
              <a:srgbClr val="C0C0C0">
                <a:alpha val="78038"/>
              </a:srgbClr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2400" b="1">
                  <a:solidFill>
                    <a:srgbClr val="002649"/>
                  </a:solidFill>
                  <a:latin typeface="Comic Sans MS" pitchFamily="66" charset="0"/>
                </a:rPr>
                <a:t>HORARIOS</a:t>
              </a:r>
            </a:p>
            <a:p>
              <a:pPr algn="ctr"/>
              <a:r>
                <a:rPr lang="es-ES" sz="2400">
                  <a:solidFill>
                    <a:srgbClr val="002649"/>
                  </a:solidFill>
                  <a:latin typeface="Comic Sans MS" pitchFamily="66" charset="0"/>
                </a:rPr>
                <a:t>INVIERNO: De lunes a viernes: de 9´00 a 19´30</a:t>
              </a:r>
              <a:br>
                <a:rPr lang="es-ES" sz="2400">
                  <a:solidFill>
                    <a:srgbClr val="002649"/>
                  </a:solidFill>
                  <a:latin typeface="Comic Sans MS" pitchFamily="66" charset="0"/>
                </a:rPr>
              </a:br>
              <a:r>
                <a:rPr lang="es-ES" sz="2400">
                  <a:solidFill>
                    <a:srgbClr val="002649"/>
                  </a:solidFill>
                  <a:latin typeface="Comic Sans MS" pitchFamily="66" charset="0"/>
                </a:rPr>
                <a:t>VERANO:  8’00  a  15’00</a:t>
              </a:r>
            </a:p>
            <a:p>
              <a:pPr algn="ctr"/>
              <a:endParaRPr lang="es-ES" sz="2400">
                <a:latin typeface="Comic Sans MS" pitchFamily="66" charset="0"/>
              </a:endParaRPr>
            </a:p>
          </p:txBody>
        </p:sp>
        <p:pic>
          <p:nvPicPr>
            <p:cNvPr id="3079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588" y="-458788"/>
              <a:ext cx="2411412" cy="158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172" name="Picture 4" descr="IM0001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9" name="Rectangle 6"/>
            <p:cNvSpPr>
              <a:spLocks noChangeArrowheads="1"/>
            </p:cNvSpPr>
            <p:nvPr/>
          </p:nvSpPr>
          <p:spPr bwMode="auto">
            <a:xfrm>
              <a:off x="0" y="260350"/>
              <a:ext cx="6227763" cy="160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t" hangingPunct="0">
                <a:spcBef>
                  <a:spcPct val="50000"/>
                </a:spcBef>
              </a:pPr>
              <a:r>
                <a:rPr lang="es-ES" b="1">
                  <a:solidFill>
                    <a:srgbClr val="002649"/>
                  </a:solidFill>
                  <a:latin typeface="Comic Sans MS" pitchFamily="66" charset="0"/>
                </a:rPr>
                <a:t>ACCESO</a:t>
              </a:r>
              <a:endParaRPr lang="es-ES">
                <a:solidFill>
                  <a:srgbClr val="002649"/>
                </a:solidFill>
                <a:latin typeface="Comic Sans MS" pitchFamily="66" charset="0"/>
              </a:endParaRPr>
            </a:p>
            <a:p>
              <a:pPr eaLnBrk="0" fontAlgn="t" hangingPunct="0">
                <a:spcBef>
                  <a:spcPct val="50000"/>
                </a:spcBef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El acceso es libre.</a:t>
              </a:r>
              <a:br>
                <a:rPr lang="es-ES">
                  <a:solidFill>
                    <a:srgbClr val="002649"/>
                  </a:solidFill>
                  <a:latin typeface="Comic Sans MS" pitchFamily="66" charset="0"/>
                </a:rPr>
              </a:b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El usuario no perteneciente a la comunidad universitaria deberá presentar el carné de identidad, de investigador o de la Universidad Complutense</a:t>
              </a:r>
              <a:endParaRPr lang="es-ES" sz="2000">
                <a:latin typeface="Comic Sans MS" pitchFamily="66" charset="0"/>
              </a:endParaRPr>
            </a:p>
          </p:txBody>
        </p:sp>
        <p:pic>
          <p:nvPicPr>
            <p:cNvPr id="4100" name="Picture 7" descr="IM0001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349500"/>
              <a:ext cx="3708400" cy="3600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77050" y="0"/>
              <a:ext cx="2266950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Rectangle 9"/>
            <p:cNvSpPr>
              <a:spLocks noChangeArrowheads="1"/>
            </p:cNvSpPr>
            <p:nvPr/>
          </p:nvSpPr>
          <p:spPr bwMode="auto">
            <a:xfrm>
              <a:off x="3924300" y="2420938"/>
              <a:ext cx="4562475" cy="4103687"/>
            </a:xfrm>
            <a:prstGeom prst="rect">
              <a:avLst/>
            </a:prstGeom>
            <a:solidFill>
              <a:srgbClr val="EEEDE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/>
              <a:r>
                <a:rPr lang="es-ES" b="1">
                  <a:solidFill>
                    <a:srgbClr val="333399"/>
                  </a:solidFill>
                  <a:latin typeface="Comic Sans MS" pitchFamily="66" charset="0"/>
                </a:rPr>
                <a:t>SERVICIOS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Préstamo para casa (Únicamente para miembros de la comunidad universitaria)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Consulta de bases de datos en soporte informático 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CATALOGO automatizado de los fondos y de artículos de revistas  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Información bibliográfica y de referencia. 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Consulta en sala.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Préstamo interbibliotecario</a:t>
              </a:r>
            </a:p>
            <a:p>
              <a:pPr lvl="1">
                <a:buFontTx/>
                <a:buChar char="•"/>
              </a:pPr>
              <a:r>
                <a:rPr lang="es-ES">
                  <a:solidFill>
                    <a:srgbClr val="002649"/>
                  </a:solidFill>
                  <a:latin typeface="Comic Sans MS" pitchFamily="66" charset="0"/>
                </a:rPr>
                <a:t>Obtención de documentos externos al centro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196" name="Picture 4" descr="IM000141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77050" y="0"/>
              <a:ext cx="2266950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067175" y="2708275"/>
              <a:ext cx="3995738" cy="2235200"/>
            </a:xfrm>
            <a:prstGeom prst="rect">
              <a:avLst/>
            </a:prstGeom>
            <a:noFill/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t"/>
              <a:r>
                <a:rPr lang="es-ES" sz="2000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El catálogo de la Biblioteca incluye el acceso tanto a documentos monográficos como a artículos de publicaciones periódicas y a revistas.</a:t>
              </a:r>
              <a:r>
                <a:rPr lang="es-ES" sz="2000">
                  <a:solidFill>
                    <a:srgbClr val="002649"/>
                  </a:solidFill>
                  <a:cs typeface="Arial" charset="0"/>
                </a:rPr>
                <a:t>.</a:t>
              </a:r>
              <a:br>
                <a:rPr lang="es-ES" sz="2000">
                  <a:solidFill>
                    <a:srgbClr val="002649"/>
                  </a:solidFill>
                  <a:cs typeface="Arial" charset="0"/>
                </a:rPr>
              </a:br>
              <a:endParaRPr lang="es-ES" sz="2000">
                <a:solidFill>
                  <a:srgbClr val="002649"/>
                </a:solidFill>
                <a:cs typeface="Arial" charset="0"/>
              </a:endParaRPr>
            </a:p>
            <a:p>
              <a:endParaRPr lang="es-ES" sz="2000">
                <a:solidFill>
                  <a:srgbClr val="0E3552"/>
                </a:solidFill>
                <a:cs typeface="Arial" charset="0"/>
              </a:endParaRPr>
            </a:p>
          </p:txBody>
        </p:sp>
        <p:sp>
          <p:nvSpPr>
            <p:cNvPr id="512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23850" y="404813"/>
              <a:ext cx="1381125" cy="4953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2800" kern="10">
                  <a:ln w="9525">
                    <a:noFill/>
                    <a:round/>
                    <a:headEnd/>
                    <a:tailEnd/>
                  </a:ln>
                  <a:solidFill>
                    <a:srgbClr val="244966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latin typeface="Comic Sans MS"/>
                </a:rPr>
                <a:t>Catálogo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50825" y="1196975"/>
              <a:ext cx="6119813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0E3552"/>
                  </a:solidFill>
                  <a:latin typeface="Comic Sans MS" pitchFamily="66" charset="0"/>
                  <a:cs typeface="Arial" charset="0"/>
                </a:rPr>
                <a:t>El catálogo de la Biblioteca es una base de datos bibliográfica con un fondo superior a 40.00 entradas de monografías y mas de 8.000 artículos de revistas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23850" y="5589588"/>
              <a:ext cx="86360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0E3552"/>
                  </a:solidFill>
                  <a:latin typeface="Comic Sans MS" pitchFamily="66" charset="0"/>
                </a:rPr>
                <a:t>Se puede acceder al catálogo, bien desde la propia Biblioteca a través de un terminal situados en la recepción, bien desde la página </a:t>
              </a:r>
              <a:r>
                <a:rPr lang="es-ES" sz="2000">
                  <a:solidFill>
                    <a:srgbClr val="0E3552"/>
                  </a:solidFill>
                  <a:latin typeface="Comic Sans MS" pitchFamily="66" charset="0"/>
                  <a:hlinkClick r:id="rId5"/>
                </a:rPr>
                <a:t>web de la Universidad</a:t>
              </a:r>
              <a:endParaRPr lang="es-ES" sz="2000">
                <a:solidFill>
                  <a:srgbClr val="0E3552"/>
                </a:solidFill>
                <a:latin typeface="Comic Sans MS" pitchFamily="66" charset="0"/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23850" y="2565400"/>
              <a:ext cx="2736850" cy="2838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t"/>
              <a:r>
                <a:rPr lang="es-ES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La Biblioteca posee un </a:t>
              </a:r>
              <a:r>
                <a:rPr lang="es-ES" b="1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fondo</a:t>
              </a:r>
              <a:r>
                <a:rPr lang="es-ES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 riquísimo de libros y </a:t>
              </a:r>
              <a:r>
                <a:rPr lang="es-ES" b="1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revistas</a:t>
              </a:r>
              <a:r>
                <a:rPr lang="es-ES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, además esta dotado de importantes colecciones en soporte informático: </a:t>
              </a:r>
              <a:r>
                <a:rPr lang="es-ES" b="1">
                  <a:solidFill>
                    <a:srgbClr val="002649"/>
                  </a:solidFill>
                  <a:latin typeface="Comic Sans MS" pitchFamily="66" charset="0"/>
                  <a:cs typeface="Arial" charset="0"/>
                </a:rPr>
                <a:t>bases de datos y libros en soporte digital</a:t>
              </a:r>
              <a:endParaRPr lang="es-ES">
                <a:solidFill>
                  <a:srgbClr val="002649"/>
                </a:solidFill>
                <a:latin typeface="Comic Sans MS" pitchFamily="66" charset="0"/>
                <a:cs typeface="Arial" charset="0"/>
              </a:endParaRPr>
            </a:p>
            <a:p>
              <a:endParaRPr lang="es-ES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221" name="Picture 5" descr="IM000141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7" name="Rectangle 7"/>
            <p:cNvSpPr>
              <a:spLocks noChangeArrowheads="1"/>
            </p:cNvSpPr>
            <p:nvPr/>
          </p:nvSpPr>
          <p:spPr bwMode="auto">
            <a:xfrm>
              <a:off x="684213" y="260350"/>
              <a:ext cx="19431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b="1">
                  <a:solidFill>
                    <a:srgbClr val="0E3552"/>
                  </a:solidFill>
                  <a:latin typeface="Comic Sans MS" pitchFamily="66" charset="0"/>
                  <a:hlinkClick r:id="rId4"/>
                </a:rPr>
                <a:t>PÁGINA WEB</a:t>
              </a:r>
              <a:endParaRPr lang="es-ES" b="1">
                <a:solidFill>
                  <a:srgbClr val="0E3552"/>
                </a:solidFill>
                <a:latin typeface="Comic Sans MS" pitchFamily="66" charset="0"/>
              </a:endParaRPr>
            </a:p>
          </p:txBody>
        </p:sp>
        <p:pic>
          <p:nvPicPr>
            <p:cNvPr id="6148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7050" y="0"/>
              <a:ext cx="2266950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8 CuadroTexto"/>
            <p:cNvSpPr txBox="1"/>
            <p:nvPr/>
          </p:nvSpPr>
          <p:spPr>
            <a:xfrm>
              <a:off x="971550" y="4508500"/>
              <a:ext cx="7272338" cy="20320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b="1" dirty="0">
                  <a:solidFill>
                    <a:schemeClr val="accent2">
                      <a:lumMod val="75000"/>
                    </a:schemeClr>
                  </a:solidFill>
                </a:rPr>
                <a:t>CATÁLOGOS</a:t>
              </a:r>
            </a:p>
            <a:p>
              <a:pPr>
                <a:defRPr/>
              </a:pPr>
              <a:r>
                <a:rPr lang="es-ES_tradnl" b="1" dirty="0">
                  <a:solidFill>
                    <a:schemeClr val="accent2">
                      <a:lumMod val="75000"/>
                    </a:schemeClr>
                  </a:solidFill>
                </a:rPr>
                <a:t>Catálogo de la biblioteca </a:t>
              </a:r>
              <a:r>
                <a:rPr lang="es-ES_tradnl" dirty="0">
                  <a:solidFill>
                    <a:schemeClr val="accent2">
                      <a:lumMod val="75000"/>
                    </a:schemeClr>
                  </a:solidFill>
                </a:rPr>
                <a:t>(monografías, revistas, artículos de revistas)</a:t>
              </a:r>
            </a:p>
            <a:p>
              <a:pPr>
                <a:defRPr/>
              </a:pPr>
              <a:r>
                <a:rPr lang="es-ES_tradnl" b="1" dirty="0">
                  <a:solidFill>
                    <a:schemeClr val="accent2">
                      <a:lumMod val="75000"/>
                    </a:schemeClr>
                  </a:solidFill>
                </a:rPr>
                <a:t>Buscadores </a:t>
              </a:r>
              <a:r>
                <a:rPr lang="es-ES_tradnl" b="1" dirty="0" err="1">
                  <a:solidFill>
                    <a:schemeClr val="accent2">
                      <a:lumMod val="75000"/>
                    </a:schemeClr>
                  </a:solidFill>
                </a:rPr>
                <a:t>biblográficos</a:t>
              </a:r>
              <a:r>
                <a:rPr lang="es-ES_tradnl" b="1" dirty="0">
                  <a:solidFill>
                    <a:schemeClr val="accent2">
                      <a:lumMod val="75000"/>
                    </a:schemeClr>
                  </a:solidFill>
                </a:rPr>
                <a:t>: </a:t>
              </a:r>
              <a:r>
                <a:rPr lang="es-ES_tradnl" dirty="0">
                  <a:solidFill>
                    <a:schemeClr val="accent2">
                      <a:lumMod val="75000"/>
                    </a:schemeClr>
                  </a:solidFill>
                </a:rPr>
                <a:t>Acceso a los buscadores más relevantes en investigación académica</a:t>
              </a:r>
            </a:p>
            <a:p>
              <a:pPr>
                <a:defRPr/>
              </a:pPr>
              <a:r>
                <a:rPr lang="es-ES_tradnl" b="1" dirty="0">
                  <a:solidFill>
                    <a:schemeClr val="accent2">
                      <a:lumMod val="75000"/>
                    </a:schemeClr>
                  </a:solidFill>
                </a:rPr>
                <a:t>Hemeroteca virtual</a:t>
              </a:r>
              <a:r>
                <a:rPr lang="es-ES_tradnl" dirty="0">
                  <a:solidFill>
                    <a:schemeClr val="accent2">
                      <a:lumMod val="75000"/>
                    </a:schemeClr>
                  </a:solidFill>
                </a:rPr>
                <a:t>: Catálogo de las revistas que tenemos en nuestros fondos y acceso a revistas en línea</a:t>
              </a:r>
              <a:endParaRPr lang="es-E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pic>
          <p:nvPicPr>
            <p:cNvPr id="6150" name="11 Imagen"/>
            <p:cNvPicPr>
              <a:picLocks noChangeAspect="1" noChangeArrowheads="1"/>
            </p:cNvPicPr>
            <p:nvPr/>
          </p:nvPicPr>
          <p:blipFill>
            <a:blip r:embed="rId6" cstate="print"/>
            <a:srcRect l="11581" t="10124" r="12050" b="13017"/>
            <a:stretch>
              <a:fillRect/>
            </a:stretch>
          </p:blipFill>
          <p:spPr bwMode="auto">
            <a:xfrm>
              <a:off x="468313" y="549275"/>
              <a:ext cx="6264275" cy="395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0" y="-809625"/>
            <a:ext cx="9144000" cy="7667625"/>
            <a:chOff x="0" y="-809625"/>
            <a:chExt cx="9144000" cy="7667625"/>
          </a:xfrm>
        </p:grpSpPr>
        <p:pic>
          <p:nvPicPr>
            <p:cNvPr id="4" name="Picture 2" descr="IM000141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1" name="4 CuadroTexto"/>
            <p:cNvSpPr txBox="1">
              <a:spLocks noChangeArrowheads="1"/>
            </p:cNvSpPr>
            <p:nvPr/>
          </p:nvSpPr>
          <p:spPr bwMode="auto">
            <a:xfrm>
              <a:off x="1619250" y="0"/>
              <a:ext cx="3960813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400" b="1">
                  <a:solidFill>
                    <a:srgbClr val="333399"/>
                  </a:solidFill>
                </a:rPr>
                <a:t>AYUDA A TU MEDIDA:</a:t>
              </a:r>
            </a:p>
            <a:p>
              <a:endParaRPr lang="es-ES" b="1">
                <a:solidFill>
                  <a:srgbClr val="333399"/>
                </a:solidFill>
              </a:endParaRPr>
            </a:p>
          </p:txBody>
        </p:sp>
        <p:pic>
          <p:nvPicPr>
            <p:cNvPr id="7172" name="Picture 2" descr="http://www.rcumariacristina.com/img/dot_no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5" y="-809625"/>
              <a:ext cx="9525" cy="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3" descr="http://www.rcumariacristina.com/img/dot_no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5" y="-320675"/>
              <a:ext cx="9525" cy="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Picture 4" descr="http://www.rcumariacristina.com/img/dot_no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5" y="168275"/>
              <a:ext cx="9525" cy="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5" descr="http://www.rcumariacristina.com/img/dot_no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5" y="657225"/>
              <a:ext cx="9525" cy="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6" descr="http://www.rcumariacristina.com/img/dot_no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5" y="1146175"/>
              <a:ext cx="9525" cy="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11 CuadroTexto"/>
            <p:cNvSpPr txBox="1">
              <a:spLocks noChangeArrowheads="1"/>
            </p:cNvSpPr>
            <p:nvPr/>
          </p:nvSpPr>
          <p:spPr bwMode="auto">
            <a:xfrm>
              <a:off x="0" y="549275"/>
              <a:ext cx="5867400" cy="563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S" b="1" dirty="0">
                <a:solidFill>
                  <a:srgbClr val="333399"/>
                </a:solidFill>
              </a:endParaRPr>
            </a:p>
            <a:p>
              <a:endParaRPr lang="es-ES" b="1" dirty="0">
                <a:solidFill>
                  <a:srgbClr val="333399"/>
                </a:solidFill>
              </a:endParaRPr>
            </a:p>
            <a:p>
              <a:r>
                <a:rPr lang="es-ES" b="1" dirty="0">
                  <a:solidFill>
                    <a:srgbClr val="333399"/>
                  </a:solidFill>
                </a:rPr>
                <a:t>Acceso a la información de la Biblioteca</a:t>
              </a:r>
            </a:p>
            <a:p>
              <a:r>
                <a:rPr lang="es-ES" dirty="0">
                  <a:solidFill>
                    <a:srgbClr val="666699"/>
                  </a:solidFill>
                </a:rPr>
                <a:t>Obtener el mejor rendimiento de la Biblioteca es fácil sabiendo dónde se encuentra toda la información</a:t>
              </a:r>
            </a:p>
            <a:p>
              <a:r>
                <a:rPr lang="es-ES" b="1" dirty="0">
                  <a:solidFill>
                    <a:srgbClr val="333399"/>
                  </a:solidFill>
                </a:rPr>
                <a:t>Formación de usuarios</a:t>
              </a:r>
            </a:p>
            <a:p>
              <a:r>
                <a:rPr lang="es-ES" b="1" dirty="0">
                  <a:solidFill>
                    <a:srgbClr val="666699"/>
                  </a:solidFill>
                </a:rPr>
                <a:t>Para resolver cualquier </a:t>
              </a:r>
              <a:r>
                <a:rPr lang="es-ES" dirty="0">
                  <a:solidFill>
                    <a:srgbClr val="666699"/>
                  </a:solidFill>
                </a:rPr>
                <a:t>duda: cómo preparar una </a:t>
              </a:r>
              <a:r>
                <a:rPr lang="es-ES" dirty="0" smtClean="0">
                  <a:solidFill>
                    <a:srgbClr val="666699"/>
                  </a:solidFill>
                </a:rPr>
                <a:t>bibliografía; </a:t>
              </a:r>
              <a:r>
                <a:rPr lang="es-ES" dirty="0">
                  <a:solidFill>
                    <a:srgbClr val="666699"/>
                  </a:solidFill>
                </a:rPr>
                <a:t>obtención de </a:t>
              </a:r>
              <a:r>
                <a:rPr lang="es-ES" dirty="0" smtClean="0">
                  <a:solidFill>
                    <a:srgbClr val="666699"/>
                  </a:solidFill>
                </a:rPr>
                <a:t>documentos; </a:t>
              </a:r>
              <a:r>
                <a:rPr lang="es-ES" dirty="0">
                  <a:solidFill>
                    <a:srgbClr val="666699"/>
                  </a:solidFill>
                </a:rPr>
                <a:t>normas de </a:t>
              </a:r>
              <a:r>
                <a:rPr lang="es-ES" dirty="0" smtClean="0">
                  <a:solidFill>
                    <a:srgbClr val="666699"/>
                  </a:solidFill>
                </a:rPr>
                <a:t>estilo; </a:t>
              </a:r>
              <a:r>
                <a:rPr lang="es-ES" dirty="0">
                  <a:solidFill>
                    <a:srgbClr val="666699"/>
                  </a:solidFill>
                </a:rPr>
                <a:t>diccionarios on-line; normativa sobre reproducción de originales;  normas Vancouver</a:t>
              </a:r>
              <a:r>
                <a:rPr lang="es-ES" dirty="0"/>
                <a:t>; </a:t>
              </a:r>
            </a:p>
            <a:p>
              <a:r>
                <a:rPr lang="es-ES" b="1" dirty="0">
                  <a:solidFill>
                    <a:srgbClr val="666699"/>
                  </a:solidFill>
                </a:rPr>
                <a:t>Guía de recursos de la Biblioteca</a:t>
              </a:r>
            </a:p>
            <a:p>
              <a:r>
                <a:rPr lang="es-ES" dirty="0">
                  <a:solidFill>
                    <a:srgbClr val="666699"/>
                  </a:solidFill>
                </a:rPr>
                <a:t>Esta presentación os muestra cómo hacer el mejor uso de la Biblioteca</a:t>
              </a:r>
            </a:p>
            <a:p>
              <a:r>
                <a:rPr lang="es-ES" b="1" dirty="0">
                  <a:solidFill>
                    <a:srgbClr val="666699"/>
                  </a:solidFill>
                </a:rPr>
                <a:t>Guía de recursos UCM</a:t>
              </a:r>
            </a:p>
            <a:p>
              <a:r>
                <a:rPr lang="es-ES" dirty="0">
                  <a:solidFill>
                    <a:srgbClr val="666699"/>
                  </a:solidFill>
                </a:rPr>
                <a:t>Información on-line de la Universidad Complutense: artículos de revistas, bases de datos, revistas y libros electrónicos, tesis, documentos de trabajo</a:t>
              </a:r>
            </a:p>
            <a:p>
              <a:r>
                <a:rPr lang="es-ES" b="1" dirty="0">
                  <a:solidFill>
                    <a:srgbClr val="666699"/>
                  </a:solidFill>
                </a:rPr>
                <a:t>Bibliografía Escurialense</a:t>
              </a:r>
            </a:p>
            <a:p>
              <a:r>
                <a:rPr lang="es-ES" dirty="0">
                  <a:solidFill>
                    <a:srgbClr val="666699"/>
                  </a:solidFill>
                </a:rPr>
                <a:t>Guía bibliográfica relativa a El Escorial</a:t>
              </a:r>
              <a:r>
                <a:rPr lang="es-ES" dirty="0">
                  <a:hlinkClick r:id="rId5"/>
                </a:rPr>
                <a:t>.</a:t>
              </a:r>
              <a:endParaRPr lang="es-ES" dirty="0"/>
            </a:p>
            <a:p>
              <a:endParaRPr lang="es-ES" dirty="0"/>
            </a:p>
          </p:txBody>
        </p:sp>
        <p:pic>
          <p:nvPicPr>
            <p:cNvPr id="7178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77050" y="0"/>
              <a:ext cx="2266950" cy="1844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13 Imagen" descr="IM000133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5963" y="2276475"/>
              <a:ext cx="2976562" cy="2246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5" descr="IM00014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7 Marcador de contenido" descr="UNIVMC40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4088" y="3429000"/>
              <a:ext cx="3456384" cy="316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32588" y="0"/>
              <a:ext cx="2411412" cy="141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CuadroTexto"/>
            <p:cNvSpPr txBox="1"/>
            <p:nvPr/>
          </p:nvSpPr>
          <p:spPr>
            <a:xfrm>
              <a:off x="251520" y="692696"/>
              <a:ext cx="626469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ES_tradnl" sz="2400" b="1" dirty="0" smtClean="0"/>
                <a:t>Información específica para profesores y alumnos</a:t>
              </a:r>
            </a:p>
            <a:p>
              <a:endParaRPr lang="es-ES_tradnl" sz="2400" dirty="0" smtClean="0"/>
            </a:p>
            <a:p>
              <a:r>
                <a:rPr lang="es-ES_tradnl" sz="2400" dirty="0" smtClean="0"/>
                <a:t>Además, la  web contiene información específica para cada usuario.</a:t>
              </a:r>
            </a:p>
            <a:p>
              <a:endParaRPr lang="es-ES_tradnl" sz="2400" dirty="0" smtClean="0"/>
            </a:p>
            <a:p>
              <a:pPr>
                <a:buFont typeface="Wingdings" pitchFamily="2" charset="2"/>
                <a:buChar char="v"/>
              </a:pPr>
              <a:r>
                <a:rPr lang="es-ES_tradnl" sz="2400" dirty="0" smtClean="0"/>
                <a:t> La biblioteca y los estudiantes de </a:t>
              </a:r>
            </a:p>
            <a:p>
              <a:r>
                <a:rPr lang="es-ES_tradnl" sz="2400" dirty="0" smtClean="0"/>
                <a:t>ADE</a:t>
              </a:r>
            </a:p>
            <a:p>
              <a:pPr>
                <a:buFont typeface="Wingdings" pitchFamily="2" charset="2"/>
                <a:buChar char="v"/>
              </a:pPr>
              <a:r>
                <a:rPr lang="es-ES_tradnl" sz="2400" dirty="0" smtClean="0"/>
                <a:t>La biblioteca y los estudiantes de DERECHO</a:t>
              </a:r>
            </a:p>
            <a:p>
              <a:pPr>
                <a:buFont typeface="Wingdings" pitchFamily="2" charset="2"/>
                <a:buChar char="v"/>
              </a:pPr>
              <a:r>
                <a:rPr lang="es-ES_tradnl" sz="2400" dirty="0" smtClean="0"/>
                <a:t>Estudiantes de QUIROPRÁCTICA</a:t>
              </a:r>
            </a:p>
            <a:p>
              <a:pPr>
                <a:buFont typeface="Wingdings" pitchFamily="2" charset="2"/>
                <a:buChar char="v"/>
              </a:pPr>
              <a:r>
                <a:rPr lang="es-ES_tradnl" sz="2400" dirty="0" smtClean="0"/>
                <a:t> Profesores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477</Words>
  <Application>Microsoft Office PowerPoint</Application>
  <PresentationFormat>Presentación en pantalla (4:3)</PresentationFormat>
  <Paragraphs>53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R.C.U. Escorial - Mª Cristina.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pachuca</dc:creator>
  <cp:lastModifiedBy>OL</cp:lastModifiedBy>
  <cp:revision>18</cp:revision>
  <dcterms:created xsi:type="dcterms:W3CDTF">2012-03-22T11:25:40Z</dcterms:created>
  <dcterms:modified xsi:type="dcterms:W3CDTF">2013-04-09T10:37:03Z</dcterms:modified>
</cp:coreProperties>
</file>